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EAF47-8CD0-4D11-B3EC-7A5B079CA6A6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A3482-8B8F-440E-A409-94DEB8DC8A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15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01342"/>
            <a:ext cx="2844800" cy="365125"/>
          </a:xfrm>
        </p:spPr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01342"/>
            <a:ext cx="3860800" cy="365125"/>
          </a:xfrm>
        </p:spPr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01342"/>
            <a:ext cx="28448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469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16765"/>
            <a:ext cx="2743200" cy="499255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16765"/>
            <a:ext cx="8026400" cy="499255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84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986399"/>
            <a:ext cx="12289364" cy="5537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986399"/>
            <a:ext cx="12289364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2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1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2133178"/>
            <a:ext cx="12189715" cy="438829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2133178"/>
            <a:ext cx="12189715" cy="43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75"/>
            <a:ext cx="12192000" cy="55686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75"/>
            <a:ext cx="12192000" cy="55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539"/>
            <a:ext cx="12192000" cy="508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539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10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DMG/35 - IWXXM Status and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986399"/>
            <a:ext cx="12289364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40903"/>
            <a:ext cx="10972800" cy="384929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4428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4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2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2133178"/>
            <a:ext cx="12189715" cy="43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0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75"/>
            <a:ext cx="12192000" cy="55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‹Nr.›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539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7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267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5A687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362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60915"/>
            <a:ext cx="5384800" cy="37052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0915"/>
            <a:ext cx="5384800" cy="37052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53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6889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5A687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36979"/>
            <a:ext cx="5386917" cy="30723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46889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5A687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3236979"/>
            <a:ext cx="5389033" cy="30723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38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08785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08787"/>
            <a:ext cx="6815667" cy="459611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670837"/>
            <a:ext cx="4011084" cy="3434060"/>
          </a:xfr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27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516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31053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2776"/>
            <a:ext cx="7315200" cy="382473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/>
              <a:t>Bild durch Klicken auf Symbol hinzufügen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77272"/>
            <a:ext cx="7315200" cy="432048"/>
          </a:xfr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311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4"/>
            <a:ext cx="109728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468893"/>
            <a:ext cx="10972800" cy="392129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823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-1"/>
            <a:ext cx="12191963" cy="13080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4"/>
            <a:ext cx="3860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‹Nr.›</a:t>
            </a:fld>
            <a:endParaRPr lang="en-CA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-1"/>
            <a:ext cx="12191963" cy="13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3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mo-im/iwxxm/wiki/New-proposal-on-IWXXM-versioning" TargetMode="External"/><Relationship Id="rId2" Type="http://schemas.openxmlformats.org/officeDocument/2006/relationships/hyperlink" Target="https://schemas.wmo.int/iwxxm/2021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toffice.gov.uk/services/transport/aviation/regulated/wafs-sigwx-test-dat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FF0A3-253F-40E6-8FC6-70CA4DF62F5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576" y="1628402"/>
            <a:ext cx="7144871" cy="1470025"/>
          </a:xfrm>
          <a:prstGeom prst="rect">
            <a:avLst/>
          </a:prstGeom>
        </p:spPr>
        <p:txBody>
          <a:bodyPr/>
          <a:lstStyle/>
          <a:p>
            <a:r>
              <a:rPr lang="de-DE" sz="4000" dirty="0">
                <a:solidFill>
                  <a:schemeClr val="bg1"/>
                </a:solidFill>
              </a:rPr>
              <a:t>WMO TT-</a:t>
            </a:r>
            <a:r>
              <a:rPr lang="de-DE" sz="4000" dirty="0" err="1">
                <a:solidFill>
                  <a:schemeClr val="bg1"/>
                </a:solidFill>
              </a:rPr>
              <a:t>AvData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IWXXM Status and Plans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5940CE-9602-48FD-995B-F7D34E238A7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6494" y="4370295"/>
            <a:ext cx="6831106" cy="1223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dirty="0"/>
              <a:t>DMG/35 </a:t>
            </a:r>
          </a:p>
          <a:p>
            <a:pPr marL="0" indent="0">
              <a:buNone/>
            </a:pPr>
            <a:r>
              <a:rPr lang="de-DE" sz="3200" dirty="0"/>
              <a:t>15</a:t>
            </a:r>
            <a:r>
              <a:rPr lang="de-DE" sz="3200" baseline="30000" dirty="0"/>
              <a:t>th</a:t>
            </a:r>
            <a:r>
              <a:rPr lang="de-DE" sz="3200" dirty="0"/>
              <a:t> – 17</a:t>
            </a:r>
            <a:r>
              <a:rPr lang="de-DE" sz="3200" baseline="30000" dirty="0"/>
              <a:t>th</a:t>
            </a:r>
            <a:r>
              <a:rPr lang="de-DE" sz="3200" dirty="0"/>
              <a:t> March 2022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8B3EE-92FC-435E-8C31-8D8B2871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FEB4EA-57E7-46AA-A2E1-98E71749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DMG/35 - IWXXM Status and Plans</a:t>
            </a:r>
            <a:endParaRPr lang="en-CA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46E948-E23D-480A-B7F4-D927F855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5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6FEE37-248E-4760-9264-45285346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3387"/>
            <a:ext cx="10972800" cy="1143000"/>
          </a:xfrm>
        </p:spPr>
        <p:txBody>
          <a:bodyPr/>
          <a:lstStyle/>
          <a:p>
            <a:pPr algn="l"/>
            <a:r>
              <a:rPr lang="en-US" sz="3200" dirty="0"/>
              <a:t>IWXXM </a:t>
            </a:r>
            <a:r>
              <a:rPr lang="en-US" sz="4000" dirty="0"/>
              <a:t>development</a:t>
            </a:r>
            <a:r>
              <a:rPr lang="en-US" sz="3200" dirty="0"/>
              <a:t> workflow aligned with ICAO Annex 3 approval process</a:t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515E290-7134-40DC-BD8F-BF8393F6C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71220"/>
            <a:ext cx="10972800" cy="3849291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en-US" dirty="0"/>
              <a:t>IWXXM development will commence as soon as the proposed changes to Annex 3 are endorsed by ICAO Meteorological Panel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This allows public consultation of IWXXM schema release candidate to be carried out at the same time as State consultation of proposed Annex 3 amendments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WMO approval process will start after the proposed Annex 3 amendments are approved by ICAO Air Navigation Council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If WMO approval goes smoothly the applicable date of the new IWXXM schemas will match with the applicable date of the new Annex 3 amendments.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562E93-BC18-4A42-95BD-C68662AF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ACE4A-5FE6-4BD2-872A-602ADB19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B4332B-E435-44AE-BC98-F5E5B114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32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F371C47-6185-489A-A470-CEED5A42D12D}"/>
              </a:ext>
            </a:extLst>
          </p:cNvPr>
          <p:cNvSpPr/>
          <p:nvPr/>
        </p:nvSpPr>
        <p:spPr>
          <a:xfrm>
            <a:off x="1353670" y="1397675"/>
            <a:ext cx="9009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264C7D-B74C-491E-9A9A-7247CF49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Recent</a:t>
            </a:r>
            <a:r>
              <a:rPr lang="de-DE" sz="4000" dirty="0"/>
              <a:t> </a:t>
            </a:r>
            <a:r>
              <a:rPr lang="en-US" sz="4000" dirty="0"/>
              <a:t>developments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0A73BB6-0183-4D27-BB04-AE35DB70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5307"/>
            <a:ext cx="10972800" cy="3617258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Release 2021-2 in November 2021, see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https://schemas.wmo.int/iwxxm/2021-2/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new version naming, compatibility table</a:t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see: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https://github.com/wmo-im/iwxxm/wiki/New-proposal-on-IWXXM-versioning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new products covered (WAFS Significant Weather Forecast, Package Meteorological Feature /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WxObject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Example Dataset is available from: </a:t>
            </a:r>
            <a:r>
              <a:rPr lang="en-US" dirty="0">
                <a:hlinkClick r:id="rId4"/>
              </a:rPr>
              <a:t>https://www.metoffice.gov.uk/services/transport/aviation/regulated/wafs-sigwx-test-data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68B662F-D943-4CC4-8F46-B6D52D66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0C6320E-222B-4289-B807-DD037019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3721E12-30D1-4CE9-82F4-BBBA5526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223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4FBFE-AC32-4C26-9D8D-8C1C702E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dirty="0"/>
              <a:t>New </a:t>
            </a:r>
            <a:r>
              <a:rPr lang="en-US" sz="4000" dirty="0"/>
              <a:t>developments</a:t>
            </a:r>
            <a:r>
              <a:rPr lang="de-DE" sz="4000" dirty="0"/>
              <a:t> in IWXXM (1)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BAAB0F-31F1-4B6D-926D-7CC5C2AC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57707"/>
            <a:ext cx="10972800" cy="3849291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en-GB" dirty="0"/>
              <a:t>In the proposed Amendment 81 to Annex 3 Quantitative Volcanic Ash (QVA) will be the first XML only report ever developed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Based on the Weather Object (</a:t>
            </a:r>
            <a:r>
              <a:rPr lang="en-GB" dirty="0" err="1"/>
              <a:t>WxObject</a:t>
            </a:r>
            <a:r>
              <a:rPr lang="en-GB" dirty="0"/>
              <a:t>) modelling concept, the new QVA schema will better support exchanges with Message Queues (Publish/ </a:t>
            </a:r>
            <a:r>
              <a:rPr lang="en-GB" dirty="0" err="1"/>
              <a:t>Subsrcibe</a:t>
            </a:r>
            <a:r>
              <a:rPr lang="en-GB" dirty="0"/>
              <a:t>) and Web Services (Request/Reply) in SWIM, e.g. extracting features according lateral or vertical filtering, on request or per subscription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The concept will be further explored in a new initiative on Aerodrome Observation aiming at consolidating requirements scattered in several existing TAC reports into a flexible information exchange schema in SWIM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Current activities on ICAO METP WG MRAD and WG MIE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544AD72-F78B-481E-8507-7226EE29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5CE817B-6606-4955-AA1F-289E144F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EB531F5-3002-4EF8-BBE5-77E3A3C8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009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BC4B4E-759D-42A5-8A61-2322A7B3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New developments in IWXXM (2)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19D5897-4C38-49BB-B605-145377C6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9" y="2220705"/>
            <a:ext cx="10972800" cy="332053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There is an initiative to establish a centralized registry of State developed extensions to IWXXM, and develop procedures to consider and incorporation extensions into IWXXM</a:t>
            </a:r>
          </a:p>
          <a:p>
            <a:endParaRPr lang="en-US" sz="2400" dirty="0"/>
          </a:p>
          <a:p>
            <a:r>
              <a:rPr lang="en-US" sz="2400" dirty="0"/>
              <a:t>There is an activity to propose identifiable descriptions for aeronautical meteorological information for reference by Annex 3 and SWIM service overviews.</a:t>
            </a:r>
            <a:br>
              <a:rPr lang="en-US" sz="2400" dirty="0"/>
            </a:br>
            <a:r>
              <a:rPr lang="en-US" sz="2400" dirty="0"/>
              <a:t>They will be further extended to cover data policies to support access control and cost recovery</a:t>
            </a:r>
          </a:p>
          <a:p>
            <a:endParaRPr lang="en-US" sz="2400" dirty="0"/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D32344-C2E2-400E-BE45-D13F4C63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8FF4012-BABB-4B46-9FBF-DDB79506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B30046-0235-451A-82A3-91DEFC13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61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6E35E7-0DF7-4AC2-B749-17F36F7D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2022-03-15</a:t>
            </a:r>
            <a:endParaRPr lang="en-CA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F6CDE0-AB99-4038-8729-50B3448F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DMG/35 - IWXXM Status and Plans</a:t>
            </a:r>
            <a:endParaRPr lang="en-CA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D7EA11-9219-498A-AF2C-3CDDE373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214884"/>
      </p:ext>
    </p:extLst>
  </p:cSld>
  <p:clrMapOvr>
    <a:masterClrMapping/>
  </p:clrMapOvr>
</p:sld>
</file>

<file path=ppt/theme/theme1.xml><?xml version="1.0" encoding="utf-8"?>
<a:theme xmlns:a="http://schemas.openxmlformats.org/drawingml/2006/main" name="ICAO_IWXXM_Overview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Breitbild</PresentationFormat>
  <Paragraphs>46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ICAO_IWXXM_Overview</vt:lpstr>
      <vt:lpstr>WMO TT-AvData IWXXM Status and Plans </vt:lpstr>
      <vt:lpstr>IWXXM development workflow aligned with ICAO Annex 3 approval process </vt:lpstr>
      <vt:lpstr>Recent developments</vt:lpstr>
      <vt:lpstr>New developments in IWXXM (1)</vt:lpstr>
      <vt:lpstr>New developments in IWXXM (2)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TT-AvData IWXXM Status and Plans</dc:title>
  <dc:creator>Zinkhan Dirk</dc:creator>
  <cp:lastModifiedBy>Pichler Michael</cp:lastModifiedBy>
  <cp:revision>13</cp:revision>
  <dcterms:created xsi:type="dcterms:W3CDTF">2022-03-11T15:01:55Z</dcterms:created>
  <dcterms:modified xsi:type="dcterms:W3CDTF">2022-05-19T06:55:47Z</dcterms:modified>
</cp:coreProperties>
</file>